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83" r:id="rId3"/>
    <p:sldId id="259" r:id="rId4"/>
    <p:sldId id="284" r:id="rId5"/>
    <p:sldId id="295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11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282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4" autoAdjust="0"/>
    <p:restoredTop sz="94581" autoAdjust="0"/>
  </p:normalViewPr>
  <p:slideViewPr>
    <p:cSldViewPr>
      <p:cViewPr>
        <p:scale>
          <a:sx n="100" d="100"/>
          <a:sy n="100" d="100"/>
        </p:scale>
        <p:origin x="-5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E33B5BC-E164-4B26-8C84-0BEBC88C818F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10600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10601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10602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10603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grpSp>
          <p:nvGrpSpPr>
            <p:cNvPr id="110604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10605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06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07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08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09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</p:grpSp>
      <p:grpSp>
        <p:nvGrpSpPr>
          <p:cNvPr id="110610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10611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10612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10613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grpSp>
          <p:nvGrpSpPr>
            <p:cNvPr id="110614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10615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16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17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18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19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</p:grpSp>
      <p:sp>
        <p:nvSpPr>
          <p:cNvPr id="110620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110621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F2E88-0977-46A5-BADD-7BA6E67B7B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146E1-C0BB-4A46-904F-E76BCFFD67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6F335-4139-44D9-89D2-B2CC1FF2E8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031A9-7577-40EA-A98E-8009E33A01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F3314-F0C9-4E1B-B0AA-B93297B38A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F07E1-2FEC-45BF-9EB3-4FAD287E73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87CCC-A3DE-4F30-8A88-9D539925F8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D2E08-D8E8-4FC5-B1E9-3C906F692A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F3428-C63D-432A-90DB-F388C6CF33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E1EA0-49FD-4C2D-A882-95A7417DB5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BDD22F-7B57-410A-8D27-8F2F94F7A50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957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0957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grpSp>
        <p:nvGrpSpPr>
          <p:cNvPr id="10957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957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0958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0958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0958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0958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0958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0958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0958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0958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grpSp>
          <p:nvGrpSpPr>
            <p:cNvPr id="10958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958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959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0959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0959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</p:grpSp>
          <p:sp>
            <p:nvSpPr>
              <p:cNvPr id="10959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0959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0959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grpSp>
            <p:nvGrpSpPr>
              <p:cNvPr id="109596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959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0959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0959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0960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0960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0960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0960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0960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</p:grpSp>
        </p:grpSp>
      </p:grpSp>
      <p:grpSp>
        <p:nvGrpSpPr>
          <p:cNvPr id="10960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960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0960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grpSp>
        <p:nvGrpSpPr>
          <p:cNvPr id="10960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960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961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grpSp>
            <p:nvGrpSpPr>
              <p:cNvPr id="109611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961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0961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0961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0961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0961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0961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0961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0961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</p:grpSp>
        </p:grpSp>
        <p:sp>
          <p:nvSpPr>
            <p:cNvPr id="10962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mailto:mt@x-tend.com.u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B%D0%B0%D1%82%D0%B8%D0%BD%D1%81%D0%BA%D0%B8%D0%B9_%D1%8F%D0%B7%D1%8B%D0%BA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55776" y="836712"/>
            <a:ext cx="6400800" cy="2273300"/>
          </a:xfrm>
        </p:spPr>
        <p:txBody>
          <a:bodyPr/>
          <a:lstStyle/>
          <a:p>
            <a:pPr>
              <a:defRPr/>
            </a:pPr>
            <a:r>
              <a:rPr lang="ru-RU" sz="2800" dirty="0">
                <a:solidFill>
                  <a:srgbClr val="FF0000"/>
                </a:solidFill>
                <a:latin typeface="Century Gothic" pitchFamily="34" charset="0"/>
              </a:rPr>
              <a:t>8 рецептов </a:t>
            </a:r>
            <a:r>
              <a:rPr lang="ru-RU" sz="2800" dirty="0" smtClean="0">
                <a:solidFill>
                  <a:srgbClr val="FF0000"/>
                </a:solidFill>
                <a:latin typeface="Century Gothic" pitchFamily="34" charset="0"/>
              </a:rPr>
              <a:t>мотивации</a:t>
            </a:r>
            <a:r>
              <a:rPr lang="ru-RU" sz="2800" dirty="0">
                <a:solidFill>
                  <a:srgbClr val="00B050"/>
                </a:solidFill>
                <a:latin typeface="Century Gothic" pitchFamily="34" charset="0"/>
              </a:rPr>
              <a:t/>
            </a:r>
            <a:br>
              <a:rPr lang="ru-RU" sz="2800" dirty="0">
                <a:solidFill>
                  <a:srgbClr val="00B050"/>
                </a:solidFill>
                <a:latin typeface="Century Gothic" pitchFamily="34" charset="0"/>
              </a:rPr>
            </a:br>
            <a:endParaRPr lang="ru-RU" sz="2800" dirty="0">
              <a:solidFill>
                <a:srgbClr val="00B050"/>
              </a:solidFill>
              <a:latin typeface="Century Gothic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664" y="2785740"/>
            <a:ext cx="6032500" cy="1003300"/>
          </a:xfrm>
        </p:spPr>
        <p:txBody>
          <a:bodyPr/>
          <a:lstStyle/>
          <a:p>
            <a:r>
              <a:rPr lang="ru-RU" sz="2400" b="1" dirty="0" smtClean="0">
                <a:latin typeface="Century Gothic" pitchFamily="34" charset="0"/>
              </a:rPr>
              <a:t>Как мотивировать себя и свою команду, чтобы стать №1 на рынке</a:t>
            </a:r>
            <a:endParaRPr lang="ru-RU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4312"/>
          </a:xfrm>
        </p:spPr>
        <p:txBody>
          <a:bodyPr/>
          <a:lstStyle/>
          <a:p>
            <a:r>
              <a:rPr lang="ru-RU" sz="2800" b="1" i="1" dirty="0" smtClean="0"/>
              <a:t>Социальные</a:t>
            </a:r>
            <a:endParaRPr lang="ru-RU" sz="2800" b="1" i="1" dirty="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763713" y="5445125"/>
            <a:ext cx="68707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2800" b="1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7342584" cy="36576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Сотрудники</a:t>
            </a:r>
            <a:endParaRPr lang="uk-UA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Команда</a:t>
            </a:r>
            <a:endParaRPr lang="uk-UA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Праздники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увлечения, дом отдыха</a:t>
            </a:r>
            <a:endParaRPr lang="uk-U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4312"/>
          </a:xfrm>
        </p:spPr>
        <p:txBody>
          <a:bodyPr/>
          <a:lstStyle/>
          <a:p>
            <a:r>
              <a:rPr lang="ru-RU" sz="2800" b="1" i="1" dirty="0" smtClean="0"/>
              <a:t>Статус, признание</a:t>
            </a:r>
            <a:endParaRPr lang="ru-RU" sz="2800" b="1" i="1" dirty="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763713" y="5445125"/>
            <a:ext cx="68707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2800" b="1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7342584" cy="36576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Оценка работы</a:t>
            </a:r>
            <a:endParaRPr lang="uk-UA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Титулы</a:t>
            </a:r>
            <a:endParaRPr lang="uk-UA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Привилегии</a:t>
            </a:r>
            <a:endParaRPr lang="uk-UA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4312"/>
          </a:xfrm>
        </p:spPr>
        <p:txBody>
          <a:bodyPr/>
          <a:lstStyle/>
          <a:p>
            <a:r>
              <a:rPr lang="ru-RU" sz="2800" b="1" i="1" dirty="0" smtClean="0"/>
              <a:t>Процессы, система</a:t>
            </a:r>
            <a:endParaRPr lang="ru-RU" sz="2800" b="1" i="1" dirty="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763713" y="5445125"/>
            <a:ext cx="68707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2800" b="1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7342584" cy="36576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Отчеты</a:t>
            </a:r>
            <a:endParaRPr lang="uk-UA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Собрания</a:t>
            </a:r>
            <a:endParaRPr lang="uk-UA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Беседы на рабочем месте</a:t>
            </a:r>
            <a:endParaRPr lang="uk-UA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4312"/>
          </a:xfrm>
        </p:spPr>
        <p:txBody>
          <a:bodyPr/>
          <a:lstStyle/>
          <a:p>
            <a:r>
              <a:rPr lang="ru-RU" sz="2800" b="1" i="1" dirty="0" smtClean="0"/>
              <a:t>Безопасность</a:t>
            </a:r>
            <a:endParaRPr lang="ru-RU" sz="2800" b="1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7342584" cy="36576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Сохранение рабочего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места</a:t>
            </a:r>
          </a:p>
          <a:p>
            <a:r>
              <a:rPr lang="ru-RU" dirty="0" smtClean="0"/>
              <a:t>Стабильность компании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Безопасность труда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4312"/>
          </a:xfrm>
        </p:spPr>
        <p:txBody>
          <a:bodyPr/>
          <a:lstStyle/>
          <a:p>
            <a:r>
              <a:rPr lang="ru-RU" sz="2800" b="1" i="1" dirty="0" smtClean="0"/>
              <a:t>Мотивы </a:t>
            </a:r>
            <a:endParaRPr lang="ru-RU" sz="2800" b="1" i="1" dirty="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763713" y="5445125"/>
            <a:ext cx="68707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2800" b="1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685800" y="764704"/>
            <a:ext cx="7342584" cy="4680520"/>
          </a:xfrm>
        </p:spPr>
        <p:txBody>
          <a:bodyPr/>
          <a:lstStyle/>
          <a:p>
            <a:endParaRPr lang="ru-RU" sz="2400" dirty="0" smtClean="0"/>
          </a:p>
          <a:p>
            <a:r>
              <a:rPr lang="uk-UA" sz="2400" dirty="0" smtClean="0"/>
              <a:t>Мотив </a:t>
            </a:r>
            <a:r>
              <a:rPr lang="uk-UA" sz="2400" dirty="0" err="1" smtClean="0"/>
              <a:t>самоутверждения</a:t>
            </a:r>
            <a:endParaRPr lang="uk-UA" sz="2400" dirty="0" smtClean="0"/>
          </a:p>
          <a:p>
            <a:r>
              <a:rPr lang="uk-UA" sz="2400" dirty="0" err="1" smtClean="0"/>
              <a:t>Идентификации</a:t>
            </a:r>
            <a:r>
              <a:rPr lang="uk-UA" sz="2400" dirty="0" smtClean="0"/>
              <a:t> с другим </a:t>
            </a:r>
            <a:r>
              <a:rPr lang="uk-UA" sz="2400" dirty="0" err="1" smtClean="0"/>
              <a:t>человеком</a:t>
            </a:r>
            <a:r>
              <a:rPr lang="uk-UA" sz="2400" dirty="0" smtClean="0"/>
              <a:t> </a:t>
            </a:r>
          </a:p>
          <a:p>
            <a:r>
              <a:rPr lang="uk-UA" sz="2400" dirty="0" err="1" smtClean="0"/>
              <a:t>Процессуально-содержательные</a:t>
            </a:r>
            <a:r>
              <a:rPr lang="uk-UA" sz="2400" dirty="0" smtClean="0"/>
              <a:t> </a:t>
            </a:r>
            <a:r>
              <a:rPr lang="uk-UA" sz="2400" dirty="0" err="1" smtClean="0"/>
              <a:t>мотивы</a:t>
            </a:r>
            <a:endParaRPr lang="uk-UA" sz="2400" dirty="0" smtClean="0"/>
          </a:p>
          <a:p>
            <a:r>
              <a:rPr lang="uk-UA" sz="2400" dirty="0" err="1" smtClean="0"/>
              <a:t>Экстринсивные</a:t>
            </a:r>
            <a:r>
              <a:rPr lang="uk-UA" sz="2400" dirty="0" smtClean="0"/>
              <a:t> (</a:t>
            </a:r>
            <a:r>
              <a:rPr lang="uk-UA" sz="2400" dirty="0" err="1" smtClean="0"/>
              <a:t>внешние</a:t>
            </a:r>
            <a:r>
              <a:rPr lang="uk-UA" sz="2400" dirty="0" smtClean="0"/>
              <a:t>) </a:t>
            </a:r>
            <a:r>
              <a:rPr lang="uk-UA" sz="2400" dirty="0" err="1" smtClean="0"/>
              <a:t>мотивы</a:t>
            </a:r>
            <a:endParaRPr lang="ru-RU" sz="2400" dirty="0" smtClean="0"/>
          </a:p>
          <a:p>
            <a:r>
              <a:rPr lang="ru-RU" sz="2400" dirty="0" smtClean="0"/>
              <a:t>Власть </a:t>
            </a:r>
          </a:p>
          <a:p>
            <a:r>
              <a:rPr lang="ru-RU" sz="2400" dirty="0" smtClean="0"/>
              <a:t>Саморазвитие</a:t>
            </a:r>
          </a:p>
          <a:p>
            <a:r>
              <a:rPr lang="ru-RU" sz="2400" dirty="0" smtClean="0"/>
              <a:t>Достижения</a:t>
            </a:r>
          </a:p>
          <a:p>
            <a:r>
              <a:rPr lang="ru-RU" sz="2400" dirty="0" smtClean="0"/>
              <a:t>Общественно-значимые мотивы (общее дело)</a:t>
            </a:r>
          </a:p>
          <a:p>
            <a:r>
              <a:rPr lang="ru-RU" sz="2400" dirty="0" smtClean="0"/>
              <a:t>Мотив </a:t>
            </a:r>
            <a:r>
              <a:rPr lang="ru-RU" sz="2400" dirty="0" err="1" smtClean="0"/>
              <a:t>аффилиации</a:t>
            </a:r>
            <a:r>
              <a:rPr lang="ru-RU" sz="2400" dirty="0" smtClean="0"/>
              <a:t> (от англ. </a:t>
            </a:r>
            <a:r>
              <a:rPr lang="ru-RU" sz="2400" i="1" dirty="0" err="1" smtClean="0"/>
              <a:t>affiliation</a:t>
            </a:r>
            <a:r>
              <a:rPr lang="ru-RU" sz="2400" dirty="0" smtClean="0"/>
              <a:t> — присоединение)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4312"/>
          </a:xfrm>
        </p:spPr>
        <p:txBody>
          <a:bodyPr/>
          <a:lstStyle/>
          <a:p>
            <a:r>
              <a:rPr lang="uk-UA" sz="2800" b="1" dirty="0" smtClean="0"/>
              <a:t>Негативная мотивация</a:t>
            </a:r>
            <a:r>
              <a:rPr lang="uk-UA" sz="2800" dirty="0" smtClean="0"/>
              <a:t> </a:t>
            </a:r>
            <a:endParaRPr lang="uk-UA" sz="2800" dirty="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763713" y="5445125"/>
            <a:ext cx="68707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2800" b="1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7342584" cy="3657600"/>
          </a:xfrm>
        </p:spPr>
        <p:txBody>
          <a:bodyPr/>
          <a:lstStyle/>
          <a:p>
            <a:r>
              <a:rPr lang="ru-RU" dirty="0" smtClean="0"/>
              <a:t>Что это такое?</a:t>
            </a:r>
          </a:p>
          <a:p>
            <a:r>
              <a:rPr lang="ru-RU" dirty="0" smtClean="0"/>
              <a:t>Парадокс постсоветского пространства</a:t>
            </a:r>
          </a:p>
          <a:p>
            <a:r>
              <a:rPr lang="ru-RU" dirty="0" smtClean="0"/>
              <a:t>Концепция Роберта де </a:t>
            </a:r>
            <a:r>
              <a:rPr lang="ru-RU" dirty="0" err="1" smtClean="0"/>
              <a:t>Чармса</a:t>
            </a:r>
            <a:r>
              <a:rPr lang="ru-RU" dirty="0" smtClean="0"/>
              <a:t> (источник и пешка)</a:t>
            </a:r>
            <a:endParaRPr lang="ru-RU" dirty="0" smtClean="0"/>
          </a:p>
          <a:p>
            <a:endParaRPr lang="uk-U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692424"/>
          </a:xfrm>
        </p:spPr>
        <p:txBody>
          <a:bodyPr/>
          <a:lstStyle/>
          <a:p>
            <a:pPr lvl="0"/>
            <a:r>
              <a:rPr lang="ru-RU" sz="2800" b="1" i="1" dirty="0" smtClean="0"/>
              <a:t>Рецепт 1: </a:t>
            </a:r>
            <a:r>
              <a:rPr lang="ru-RU" sz="2800" u="sng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Мотивируй себя</a:t>
            </a:r>
            <a:r>
              <a:rPr lang="ru-RU" sz="2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ru-RU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 Начни </a:t>
            </a:r>
            <a:r>
              <a:rPr lang="ru-RU" sz="2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 себя.</a:t>
            </a:r>
            <a:r>
              <a:rPr lang="uk-UA" sz="2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uk-UA" sz="2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ru-RU" sz="2800" b="1" i="1" dirty="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763713" y="5445125"/>
            <a:ext cx="68707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2800" b="1" i="1" dirty="0"/>
          </a:p>
        </p:txBody>
      </p:sp>
      <p:pic>
        <p:nvPicPr>
          <p:cNvPr id="5" name="Содержимое 4" descr="IMG_001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1316765"/>
            <a:ext cx="4104456" cy="547260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4312"/>
          </a:xfrm>
        </p:spPr>
        <p:txBody>
          <a:bodyPr/>
          <a:lstStyle/>
          <a:p>
            <a:endParaRPr lang="ru-RU" sz="2800" b="1" i="1" dirty="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763713" y="5445125"/>
            <a:ext cx="68707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2800" b="1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7342584" cy="3657600"/>
          </a:xfrm>
        </p:spPr>
        <p:txBody>
          <a:bodyPr/>
          <a:lstStyle/>
          <a:p>
            <a:pPr algn="ctr">
              <a:buNone/>
            </a:pPr>
            <a:r>
              <a:rPr lang="ru-RU" sz="5400" b="1" dirty="0" smtClean="0"/>
              <a:t>Что мотивирует меня?</a:t>
            </a:r>
          </a:p>
          <a:p>
            <a:pPr algn="ctr">
              <a:buNone/>
            </a:pPr>
            <a:endParaRPr lang="ru-RU" sz="5400" b="1" dirty="0"/>
          </a:p>
          <a:p>
            <a:pPr algn="ctr">
              <a:buNone/>
            </a:pPr>
            <a:r>
              <a:rPr lang="ru-RU" sz="1800" b="1" dirty="0" smtClean="0"/>
              <a:t>Тест на определение профессиональной мотивации</a:t>
            </a:r>
            <a:r>
              <a:rPr lang="ru-RU" sz="5400" b="1" dirty="0" smtClean="0"/>
              <a:t>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4312"/>
          </a:xfrm>
        </p:spPr>
        <p:txBody>
          <a:bodyPr/>
          <a:lstStyle/>
          <a:p>
            <a:r>
              <a:rPr lang="ru-RU" sz="2800" b="1" i="1" dirty="0" smtClean="0"/>
              <a:t>Рецепт 2: Знай своих людей! </a:t>
            </a:r>
            <a:endParaRPr lang="ru-RU" sz="2800" b="1" i="1" dirty="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763713" y="5445125"/>
            <a:ext cx="68707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2800" b="1" i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685800" y="1196752"/>
            <a:ext cx="7342584" cy="4289648"/>
          </a:xfrm>
        </p:spPr>
        <p:txBody>
          <a:bodyPr/>
          <a:lstStyle/>
          <a:p>
            <a:r>
              <a:rPr lang="ru-RU" dirty="0" smtClean="0"/>
              <a:t>Сколько людей в Вашей команде?</a:t>
            </a:r>
          </a:p>
          <a:p>
            <a:r>
              <a:rPr lang="ru-RU" dirty="0" smtClean="0"/>
              <a:t>Кто из них ключевые?</a:t>
            </a:r>
          </a:p>
          <a:p>
            <a:r>
              <a:rPr lang="ru-RU" dirty="0" smtClean="0"/>
              <a:t>Сколько их (психологические факторы)</a:t>
            </a:r>
          </a:p>
          <a:p>
            <a:endParaRPr lang="ru-RU" dirty="0" smtClean="0"/>
          </a:p>
          <a:p>
            <a:endParaRPr lang="uk-U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656456"/>
            <a:ext cx="6870700" cy="1044352"/>
          </a:xfrm>
        </p:spPr>
        <p:txBody>
          <a:bodyPr/>
          <a:lstStyle/>
          <a:p>
            <a:r>
              <a:rPr lang="ru-RU" sz="2800" b="1" i="1" dirty="0" smtClean="0"/>
              <a:t>Рецепт 2: Знай своих людей!</a:t>
            </a:r>
            <a:br>
              <a:rPr lang="ru-RU" sz="2800" b="1" i="1" dirty="0" smtClean="0"/>
            </a:br>
            <a:r>
              <a:rPr lang="ru-RU" sz="2000" i="1" dirty="0" smtClean="0"/>
              <a:t>Упражнение в парах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763713" y="5445125"/>
            <a:ext cx="68707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2800" b="1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685800" y="1571600"/>
            <a:ext cx="7342584" cy="3657600"/>
          </a:xfrm>
        </p:spPr>
        <p:txBody>
          <a:bodyPr/>
          <a:lstStyle/>
          <a:p>
            <a:r>
              <a:rPr lang="ru-RU" sz="2000" dirty="0" smtClean="0"/>
              <a:t>Семья (имена, возраст, что-то еще)</a:t>
            </a:r>
          </a:p>
          <a:p>
            <a:r>
              <a:rPr lang="ru-RU" sz="2000" dirty="0" smtClean="0"/>
              <a:t>Хобби, увлечения</a:t>
            </a:r>
          </a:p>
          <a:p>
            <a:r>
              <a:rPr lang="ru-RU" sz="2000" dirty="0" smtClean="0"/>
              <a:t>Сова, жаворонок</a:t>
            </a:r>
          </a:p>
          <a:p>
            <a:r>
              <a:rPr lang="ru-RU" sz="2000" dirty="0" smtClean="0"/>
              <a:t>Здоровье, питание</a:t>
            </a:r>
          </a:p>
          <a:p>
            <a:r>
              <a:rPr lang="ru-RU" sz="2000" dirty="0" smtClean="0"/>
              <a:t>Религия, философия жизни</a:t>
            </a:r>
          </a:p>
          <a:p>
            <a:r>
              <a:rPr lang="ru-RU" sz="2000" dirty="0" smtClean="0"/>
              <a:t>Ключевые параметры мотивации</a:t>
            </a:r>
          </a:p>
          <a:p>
            <a:r>
              <a:rPr lang="ru-RU" sz="2000" dirty="0" smtClean="0"/>
              <a:t>О чем мечтает человек?</a:t>
            </a:r>
          </a:p>
          <a:p>
            <a:r>
              <a:rPr lang="ru-RU" sz="2000" dirty="0" smtClean="0"/>
              <a:t>Что любит</a:t>
            </a:r>
          </a:p>
          <a:p>
            <a:r>
              <a:rPr lang="ru-RU" sz="2000" dirty="0" smtClean="0"/>
              <a:t>Чего не любит</a:t>
            </a:r>
          </a:p>
          <a:p>
            <a:r>
              <a:rPr lang="ru-RU" sz="2000" dirty="0" smtClean="0"/>
              <a:t>Его </a:t>
            </a:r>
            <a:r>
              <a:rPr lang="ru-RU" sz="2000" dirty="0" err="1" smtClean="0"/>
              <a:t>фишечки</a:t>
            </a:r>
            <a:r>
              <a:rPr lang="ru-RU" sz="2000" dirty="0" smtClean="0"/>
              <a:t>, «тараканы», изюминки - особенности</a:t>
            </a:r>
          </a:p>
          <a:p>
            <a:endParaRPr lang="ru-RU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4312"/>
          </a:xfrm>
        </p:spPr>
        <p:txBody>
          <a:bodyPr/>
          <a:lstStyle/>
          <a:p>
            <a:r>
              <a:rPr lang="ru-RU" sz="2800" b="1" i="1" dirty="0" smtClean="0"/>
              <a:t>Спикер</a:t>
            </a:r>
            <a:endParaRPr lang="ru-RU" sz="2800" b="1" i="1" dirty="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763713" y="5445125"/>
            <a:ext cx="68707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2800" b="1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685800" y="1124744"/>
            <a:ext cx="7846640" cy="436165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Мария Терехова – соучредитель </a:t>
            </a:r>
            <a:r>
              <a:rPr lang="en-US" dirty="0" smtClean="0"/>
              <a:t>X-tend Group </a:t>
            </a:r>
            <a:endParaRPr lang="uk-UA" dirty="0"/>
          </a:p>
        </p:txBody>
      </p:sp>
      <p:pic>
        <p:nvPicPr>
          <p:cNvPr id="5" name="Рисунок 4" descr="grou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1700808"/>
            <a:ext cx="1905000" cy="742950"/>
          </a:xfrm>
          <a:prstGeom prst="rect">
            <a:avLst/>
          </a:prstGeom>
        </p:spPr>
      </p:pic>
      <p:pic>
        <p:nvPicPr>
          <p:cNvPr id="6" name="Рисунок 5" descr="Ev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2636912"/>
            <a:ext cx="1905000" cy="1085850"/>
          </a:xfrm>
          <a:prstGeom prst="rect">
            <a:avLst/>
          </a:prstGeom>
        </p:spPr>
      </p:pic>
      <p:pic>
        <p:nvPicPr>
          <p:cNvPr id="7" name="Рисунок 6" descr="izu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2492896"/>
            <a:ext cx="1905000" cy="1409700"/>
          </a:xfrm>
          <a:prstGeom prst="rect">
            <a:avLst/>
          </a:prstGeom>
        </p:spPr>
      </p:pic>
      <p:pic>
        <p:nvPicPr>
          <p:cNvPr id="9" name="Рисунок 8" descr="logo_turn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2708920"/>
            <a:ext cx="1905000" cy="866775"/>
          </a:xfrm>
          <a:prstGeom prst="rect">
            <a:avLst/>
          </a:prstGeom>
        </p:spPr>
      </p:pic>
      <p:pic>
        <p:nvPicPr>
          <p:cNvPr id="10" name="Рисунок 9" descr="ruspoehali-s-nami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3568" y="3933056"/>
            <a:ext cx="1905000" cy="923925"/>
          </a:xfrm>
          <a:prstGeom prst="rect">
            <a:avLst/>
          </a:prstGeom>
        </p:spPr>
      </p:pic>
      <p:pic>
        <p:nvPicPr>
          <p:cNvPr id="11" name="Рисунок 10" descr="sof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347864" y="4077072"/>
            <a:ext cx="1905000" cy="7429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440432"/>
            <a:ext cx="6870700" cy="684312"/>
          </a:xfrm>
        </p:spPr>
        <p:txBody>
          <a:bodyPr/>
          <a:lstStyle/>
          <a:p>
            <a:r>
              <a:rPr lang="ru-RU" sz="2800" b="1" i="1" dirty="0" smtClean="0"/>
              <a:t>Рецепт 3: Ищи людей с общими ценностями!</a:t>
            </a:r>
            <a:endParaRPr lang="ru-RU" sz="2800" b="1" i="1" dirty="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763713" y="5445125"/>
            <a:ext cx="68707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2800" b="1" i="1" dirty="0"/>
          </a:p>
        </p:txBody>
      </p:sp>
      <p:pic>
        <p:nvPicPr>
          <p:cNvPr id="5" name="Содержимое 4" descr="our_values-287x30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484784"/>
            <a:ext cx="3958208" cy="41375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512440"/>
            <a:ext cx="6870700" cy="684312"/>
          </a:xfrm>
        </p:spPr>
        <p:txBody>
          <a:bodyPr/>
          <a:lstStyle/>
          <a:p>
            <a:r>
              <a:rPr lang="ru-RU" sz="2800" b="1" i="1" dirty="0" smtClean="0"/>
              <a:t>Рецепт 4: Создавай видение. Вдохновляй людей.</a:t>
            </a:r>
            <a:endParaRPr lang="ru-RU" sz="2800" b="1" i="1" dirty="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763713" y="5445125"/>
            <a:ext cx="68707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2800" b="1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7342584" cy="3657600"/>
          </a:xfrm>
        </p:spPr>
        <p:txBody>
          <a:bodyPr/>
          <a:lstStyle/>
          <a:p>
            <a:r>
              <a:rPr lang="ru-RU" dirty="0" smtClean="0"/>
              <a:t>Техники визуализации будущего команды, компании</a:t>
            </a:r>
          </a:p>
          <a:p>
            <a:r>
              <a:rPr lang="ru-RU" dirty="0" smtClean="0"/>
              <a:t>Как привлекать людей к разработке стратегии</a:t>
            </a:r>
          </a:p>
          <a:p>
            <a:endParaRPr lang="ru-RU" dirty="0"/>
          </a:p>
          <a:p>
            <a:pPr>
              <a:buNone/>
            </a:pPr>
            <a:r>
              <a:rPr lang="ru-RU" sz="1800" dirty="0" smtClean="0"/>
              <a:t>Команда моей мечты – индивидуальная практика</a:t>
            </a:r>
            <a:endParaRPr lang="uk-UA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059832" y="5949280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/>
              <a:t>Настоящие лидеры – это великие сказочники</a:t>
            </a:r>
            <a:r>
              <a:rPr lang="ru-RU" sz="1600" i="1" dirty="0" smtClean="0"/>
              <a:t>.</a:t>
            </a:r>
          </a:p>
          <a:p>
            <a:r>
              <a:rPr lang="ru-RU" sz="1600" i="1" dirty="0" smtClean="0"/>
              <a:t>(из </a:t>
            </a:r>
            <a:r>
              <a:rPr lang="ru-RU" sz="1600" i="1" dirty="0"/>
              <a:t>книги «Бизнес в стиле </a:t>
            </a:r>
            <a:r>
              <a:rPr lang="ru-RU" sz="1600" i="1" dirty="0" err="1" smtClean="0"/>
              <a:t>фанк</a:t>
            </a:r>
            <a:r>
              <a:rPr lang="ru-RU" sz="1600" i="1" dirty="0" smtClean="0"/>
              <a:t>»)</a:t>
            </a:r>
            <a:endParaRPr lang="uk-UA" sz="16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368424"/>
            <a:ext cx="6870700" cy="684312"/>
          </a:xfrm>
        </p:spPr>
        <p:txBody>
          <a:bodyPr/>
          <a:lstStyle/>
          <a:p>
            <a:r>
              <a:rPr lang="ru-RU" sz="2800" b="1" i="1" dirty="0" smtClean="0"/>
              <a:t>Рецепт 5: Достигай успеха. </a:t>
            </a:r>
            <a:br>
              <a:rPr lang="ru-RU" sz="2800" b="1" i="1" dirty="0" smtClean="0"/>
            </a:br>
            <a:r>
              <a:rPr lang="ru-RU" sz="2800" b="1" i="1" dirty="0"/>
              <a:t> </a:t>
            </a:r>
            <a:r>
              <a:rPr lang="ru-RU" sz="2800" b="1" i="1" dirty="0" smtClean="0"/>
              <a:t>              Дели его с командой.</a:t>
            </a:r>
            <a:endParaRPr lang="ru-RU" sz="2800" b="1" i="1" dirty="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763713" y="5445125"/>
            <a:ext cx="68707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2800" b="1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685800" y="1556792"/>
            <a:ext cx="7342584" cy="3929608"/>
          </a:xfrm>
        </p:spPr>
        <p:txBody>
          <a:bodyPr/>
          <a:lstStyle/>
          <a:p>
            <a:r>
              <a:rPr lang="ru-RU" dirty="0" smtClean="0"/>
              <a:t>Для поддержки и развития мотивации нужен успех</a:t>
            </a:r>
          </a:p>
          <a:p>
            <a:r>
              <a:rPr lang="ru-RU" dirty="0" smtClean="0"/>
              <a:t>Отмечайте промежуточные результаты, тактические победы</a:t>
            </a:r>
          </a:p>
          <a:p>
            <a:r>
              <a:rPr lang="ru-RU" dirty="0" smtClean="0"/>
              <a:t>Периодически делайте ПРОРЫВЫ</a:t>
            </a: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3851920" y="60932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Успех создает успех. Сделай успех привычкой. </a:t>
            </a:r>
            <a:endParaRPr lang="uk-UA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4312"/>
          </a:xfrm>
        </p:spPr>
        <p:txBody>
          <a:bodyPr/>
          <a:lstStyle/>
          <a:p>
            <a:r>
              <a:rPr lang="ru-RU" sz="2800" b="1" i="1" dirty="0" smtClean="0"/>
              <a:t>Стимулирование и мотивация</a:t>
            </a:r>
            <a:endParaRPr lang="ru-RU" sz="2800" b="1" i="1" dirty="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763713" y="5445125"/>
            <a:ext cx="68707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2800" b="1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685800" y="1268760"/>
            <a:ext cx="7342584" cy="42176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Как можно </a:t>
            </a:r>
            <a:r>
              <a:rPr lang="ru-RU" dirty="0" err="1" smtClean="0"/>
              <a:t>простимулировать</a:t>
            </a:r>
            <a:r>
              <a:rPr lang="ru-RU" dirty="0" smtClean="0"/>
              <a:t> (вдохновить) команду:</a:t>
            </a:r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 smtClean="0"/>
              <a:t>Позитивные завтраки</a:t>
            </a:r>
          </a:p>
          <a:p>
            <a:r>
              <a:rPr lang="ru-RU" sz="1800" dirty="0" smtClean="0"/>
              <a:t>Выходы, выезды команды </a:t>
            </a:r>
          </a:p>
          <a:p>
            <a:r>
              <a:rPr lang="ru-RU" sz="1800" dirty="0" smtClean="0"/>
              <a:t>Конкурсы/рейтинги</a:t>
            </a:r>
          </a:p>
          <a:p>
            <a:pPr>
              <a:buAutoNum type="arabicPeriod"/>
            </a:pPr>
            <a:endParaRPr lang="ru-RU" sz="1800" dirty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4312"/>
          </a:xfrm>
        </p:spPr>
        <p:txBody>
          <a:bodyPr/>
          <a:lstStyle/>
          <a:p>
            <a:r>
              <a:rPr lang="ru-RU" sz="2800" b="1" i="1" dirty="0" smtClean="0"/>
              <a:t>Стимулирование и мотивация</a:t>
            </a:r>
            <a:endParaRPr lang="ru-RU" sz="2800" b="1" i="1" dirty="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763713" y="5445125"/>
            <a:ext cx="68707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2800" b="1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685800" y="1268760"/>
            <a:ext cx="7342584" cy="4217640"/>
          </a:xfrm>
        </p:spPr>
        <p:txBody>
          <a:bodyPr/>
          <a:lstStyle/>
          <a:p>
            <a:r>
              <a:rPr lang="ru-RU" dirty="0" smtClean="0"/>
              <a:t>Кнут и пряник</a:t>
            </a:r>
          </a:p>
          <a:p>
            <a:r>
              <a:rPr lang="ru-RU" dirty="0" smtClean="0"/>
              <a:t>Если факторы мотивации и ценности разные, стимулы бессильны</a:t>
            </a:r>
          </a:p>
          <a:p>
            <a:r>
              <a:rPr lang="ru-RU" dirty="0" smtClean="0"/>
              <a:t>Грани стимулирования (видео)</a:t>
            </a:r>
          </a:p>
          <a:p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4211960" y="594928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Сколько волка не корми, все равно в лес убежит.</a:t>
            </a:r>
            <a:endParaRPr lang="uk-UA" i="1" dirty="0"/>
          </a:p>
        </p:txBody>
      </p:sp>
      <p:pic>
        <p:nvPicPr>
          <p:cNvPr id="6" name="Рисунок 5" descr="вол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97635" y="3356992"/>
            <a:ext cx="3514725" cy="23431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512440"/>
            <a:ext cx="6870700" cy="684312"/>
          </a:xfrm>
        </p:spPr>
        <p:txBody>
          <a:bodyPr/>
          <a:lstStyle/>
          <a:p>
            <a:r>
              <a:rPr lang="ru-RU" sz="2800" b="1" i="1" dirty="0" smtClean="0"/>
              <a:t>Оптимум мотивации</a:t>
            </a:r>
            <a:br>
              <a:rPr lang="ru-RU" sz="2800" b="1" i="1" dirty="0" smtClean="0"/>
            </a:br>
            <a:endParaRPr lang="ru-RU" sz="2800" b="1" i="1" dirty="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763713" y="5445125"/>
            <a:ext cx="68707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2800" b="1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683568" y="1700808"/>
            <a:ext cx="7342584" cy="3657600"/>
          </a:xfrm>
        </p:spPr>
        <p:txBody>
          <a:bodyPr/>
          <a:lstStyle/>
          <a:p>
            <a:r>
              <a:rPr lang="ru-RU" b="1" i="1" dirty="0"/>
              <a:t>Первый закон </a:t>
            </a:r>
            <a:r>
              <a:rPr lang="uk-UA" b="1" dirty="0" err="1"/>
              <a:t>Йеркса-Додсона</a:t>
            </a:r>
            <a:endParaRPr lang="ru-RU" dirty="0" smtClean="0"/>
          </a:p>
          <a:p>
            <a:r>
              <a:rPr lang="ru-RU" dirty="0" smtClean="0"/>
              <a:t>Недостаточная мотивация</a:t>
            </a:r>
          </a:p>
          <a:p>
            <a:r>
              <a:rPr lang="ru-RU" dirty="0" smtClean="0"/>
              <a:t>Оптимум</a:t>
            </a:r>
          </a:p>
          <a:p>
            <a:r>
              <a:rPr lang="ru-RU" dirty="0" smtClean="0"/>
              <a:t>Второй закон</a:t>
            </a:r>
          </a:p>
          <a:p>
            <a:endParaRPr lang="uk-U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352"/>
          </a:xfrm>
        </p:spPr>
        <p:txBody>
          <a:bodyPr/>
          <a:lstStyle/>
          <a:p>
            <a:r>
              <a:rPr lang="ru-RU" sz="2800" b="1" i="1" dirty="0" smtClean="0"/>
              <a:t>Рецепт 6: </a:t>
            </a:r>
            <a:r>
              <a:rPr lang="ru-RU" sz="2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Давай расти людям! </a:t>
            </a:r>
            <a:r>
              <a:rPr lang="ru-RU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Поощряй успехи.</a:t>
            </a:r>
            <a:endParaRPr lang="ru-RU" sz="2800" b="1" i="1" dirty="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763713" y="5445125"/>
            <a:ext cx="68707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2800" b="1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7342584" cy="3657600"/>
          </a:xfrm>
        </p:spPr>
        <p:txBody>
          <a:bodyPr/>
          <a:lstStyle/>
          <a:p>
            <a:pPr>
              <a:buNone/>
            </a:pPr>
            <a:endParaRPr lang="ru-RU" dirty="0"/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Рисунок 4" descr="556114_ya-nachalnik-tyi-durak-tyi-nachalnik-ya-dur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1124744"/>
            <a:ext cx="4896544" cy="542460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00336"/>
          </a:xfrm>
        </p:spPr>
        <p:txBody>
          <a:bodyPr/>
          <a:lstStyle/>
          <a:p>
            <a:r>
              <a:rPr lang="ru-RU" sz="2800" b="1" i="1" dirty="0" smtClean="0"/>
              <a:t>Рецепт 6: </a:t>
            </a:r>
            <a:r>
              <a:rPr lang="ru-RU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Давай расти людям!          Поощряй успехи.</a:t>
            </a:r>
            <a:endParaRPr lang="ru-RU" sz="2800" b="1" i="1" dirty="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763713" y="5445125"/>
            <a:ext cx="68707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2800" b="1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685800" y="1052736"/>
            <a:ext cx="7342584" cy="4433664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Как правильно поощрять:</a:t>
            </a:r>
          </a:p>
          <a:p>
            <a:r>
              <a:rPr lang="ru-RU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Позитивная обратная связь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лучше отмечать успех, чем ошибку (неудачу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Осуществляйте признание/поощрение </a:t>
            </a:r>
            <a:r>
              <a:rPr lang="ru-RU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открыто и 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публично</a:t>
            </a:r>
          </a:p>
          <a:p>
            <a:r>
              <a:rPr lang="ru-RU" sz="2000" b="1" dirty="0" smtClean="0"/>
              <a:t>Искренность и персонально</a:t>
            </a:r>
            <a:endParaRPr lang="ru-RU" sz="2000" b="1" dirty="0"/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Сделайте  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Ваше   признание/поощрение   индивидуально-ситуативным, ориентированным на </a:t>
            </a:r>
            <a:r>
              <a:rPr lang="ru-RU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уникальные потребности поощряемого 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человека</a:t>
            </a:r>
          </a:p>
          <a:p>
            <a:r>
              <a:rPr lang="ru-RU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Время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между завершенным делом и поощрением- существенный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фактор</a:t>
            </a:r>
          </a:p>
          <a:p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Ясная, однозначная и хорошо воспринимаемая </a:t>
            </a:r>
            <a:r>
              <a:rPr lang="ru-RU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связь</a:t>
            </a:r>
            <a:endParaRPr lang="uk-UA" sz="20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между достижением и наградой. </a:t>
            </a:r>
            <a:endParaRPr lang="uk-UA" sz="20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4312"/>
          </a:xfrm>
        </p:spPr>
        <p:txBody>
          <a:bodyPr/>
          <a:lstStyle/>
          <a:p>
            <a:r>
              <a:rPr lang="ru-RU" sz="2800" b="1" i="1" dirty="0" smtClean="0"/>
              <a:t>Рецепт 7: Верь в людей!</a:t>
            </a:r>
            <a:endParaRPr lang="ru-RU" sz="2800" b="1" i="1" dirty="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763713" y="5445125"/>
            <a:ext cx="68707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2800" b="1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685800" y="1340768"/>
            <a:ext cx="7342584" cy="3657600"/>
          </a:xfrm>
        </p:spPr>
        <p:txBody>
          <a:bodyPr/>
          <a:lstStyle/>
          <a:p>
            <a:r>
              <a:rPr lang="ru-RU" dirty="0" smtClean="0"/>
              <a:t>Правило №1</a:t>
            </a:r>
          </a:p>
          <a:p>
            <a:r>
              <a:rPr lang="ru-RU" dirty="0" smtClean="0"/>
              <a:t>Философия</a:t>
            </a:r>
          </a:p>
          <a:p>
            <a:r>
              <a:rPr lang="ru-RU" dirty="0" err="1" smtClean="0"/>
              <a:t>Магнитизм</a:t>
            </a:r>
            <a:r>
              <a:rPr lang="ru-RU" dirty="0" smtClean="0"/>
              <a:t> позитивных мыслей</a:t>
            </a:r>
          </a:p>
          <a:p>
            <a:r>
              <a:rPr lang="ru-RU" dirty="0" smtClean="0"/>
              <a:t>Когда люди делают ошибки… смотри Правило №1</a:t>
            </a:r>
          </a:p>
          <a:p>
            <a:endParaRPr lang="ru-RU" dirty="0"/>
          </a:p>
          <a:p>
            <a:pPr>
              <a:buNone/>
            </a:pPr>
            <a:r>
              <a:rPr lang="ru-RU" sz="1800" dirty="0" smtClean="0"/>
              <a:t>Индивидуальное упражнение : позитивные черты </a:t>
            </a:r>
          </a:p>
          <a:p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5013176"/>
            <a:ext cx="66247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i="1" dirty="0"/>
              <a:t>Потенциал обычного человека подобен неоткрытому океану, новому неисследованному континенту; это мир возможностей, которые ждут чтобы их освободили и направили на свершение великих дел. </a:t>
            </a:r>
            <a:endParaRPr lang="uk-UA" sz="1600" i="1" dirty="0"/>
          </a:p>
          <a:p>
            <a:pPr algn="r"/>
            <a:r>
              <a:rPr lang="ru-RU" sz="1600" i="1" dirty="0"/>
              <a:t>Брайан </a:t>
            </a:r>
            <a:r>
              <a:rPr lang="ru-RU" sz="1600" i="1" dirty="0" err="1"/>
              <a:t>Трейси</a:t>
            </a:r>
            <a:r>
              <a:rPr lang="ru-RU" sz="1600" i="1" dirty="0"/>
              <a:t> </a:t>
            </a:r>
            <a:endParaRPr lang="uk-UA" sz="1600" i="1" dirty="0"/>
          </a:p>
          <a:p>
            <a:endParaRPr lang="uk-U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4312"/>
          </a:xfrm>
        </p:spPr>
        <p:txBody>
          <a:bodyPr/>
          <a:lstStyle/>
          <a:p>
            <a:r>
              <a:rPr lang="ru-RU" sz="2800" b="1" i="1" dirty="0" smtClean="0"/>
              <a:t>Заголовок</a:t>
            </a:r>
            <a:endParaRPr lang="ru-RU" sz="2800" b="1" i="1" dirty="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763713" y="5445125"/>
            <a:ext cx="68707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2800" b="1" i="1" dirty="0"/>
          </a:p>
        </p:txBody>
      </p:sp>
      <p:pic>
        <p:nvPicPr>
          <p:cNvPr id="5" name="Содержимое 4" descr="youryoga2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124744"/>
            <a:ext cx="6885602" cy="4303501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4312"/>
          </a:xfrm>
        </p:spPr>
        <p:txBody>
          <a:bodyPr/>
          <a:lstStyle/>
          <a:p>
            <a:r>
              <a:rPr lang="ru-RU" sz="2800" b="1" i="1" dirty="0" smtClean="0"/>
              <a:t>Правила и график</a:t>
            </a:r>
            <a:endParaRPr lang="ru-RU" sz="2800" b="1" i="1" dirty="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763713" y="5445125"/>
            <a:ext cx="68707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2800" b="1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7342584" cy="3657600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9592" y="1916832"/>
            <a:ext cx="35283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11.00-12.30 Первый блок</a:t>
            </a:r>
          </a:p>
          <a:p>
            <a:endParaRPr lang="ru-RU" dirty="0"/>
          </a:p>
          <a:p>
            <a:r>
              <a:rPr lang="ru-RU" dirty="0" smtClean="0"/>
              <a:t>КОФЕ-брейк 12.30-12.45</a:t>
            </a:r>
          </a:p>
          <a:p>
            <a:endParaRPr lang="ru-RU" dirty="0"/>
          </a:p>
          <a:p>
            <a:r>
              <a:rPr lang="ru-RU" dirty="0" smtClean="0"/>
              <a:t>12.45-14.15 Второй блок</a:t>
            </a:r>
          </a:p>
          <a:p>
            <a:endParaRPr lang="ru-RU" dirty="0"/>
          </a:p>
          <a:p>
            <a:r>
              <a:rPr lang="ru-RU" dirty="0" smtClean="0"/>
              <a:t>КОФЕ-брейк 14.15-14.30</a:t>
            </a:r>
          </a:p>
          <a:p>
            <a:endParaRPr lang="ru-RU" dirty="0"/>
          </a:p>
          <a:p>
            <a:r>
              <a:rPr lang="ru-RU" dirty="0" smtClean="0"/>
              <a:t>Третий блок 14.30 и максимум до 16.00</a:t>
            </a:r>
          </a:p>
          <a:p>
            <a:endParaRPr lang="ru-RU" b="1" dirty="0"/>
          </a:p>
          <a:p>
            <a:endParaRPr lang="uk-UA" dirty="0"/>
          </a:p>
          <a:p>
            <a:endParaRPr lang="uk-UA" dirty="0"/>
          </a:p>
        </p:txBody>
      </p:sp>
      <p:sp>
        <p:nvSpPr>
          <p:cNvPr id="12" name="TextBox 11"/>
          <p:cNvSpPr txBox="1"/>
          <p:nvPr/>
        </p:nvSpPr>
        <p:spPr>
          <a:xfrm>
            <a:off x="4716016" y="1340768"/>
            <a:ext cx="35283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Договоренности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Выключаем мобильные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Настраиваемся на творческий поиск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Активно участвуем – это в несколько раз повышает эффективность тренинга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Пишем приходящие идеи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Работаем в группах и индивидуально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Вопросы и пожелания - задаем тренеру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Самые активные участники получат призы</a:t>
            </a:r>
          </a:p>
          <a:p>
            <a:endParaRPr lang="ru-RU" b="1" dirty="0"/>
          </a:p>
          <a:p>
            <a:endParaRPr lang="uk-UA" dirty="0"/>
          </a:p>
          <a:p>
            <a:endParaRPr lang="uk-U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72344"/>
          </a:xfrm>
        </p:spPr>
        <p:txBody>
          <a:bodyPr/>
          <a:lstStyle/>
          <a:p>
            <a:r>
              <a:rPr lang="ru-RU" sz="2800" b="1" i="1" dirty="0" smtClean="0"/>
              <a:t>Рецепт 8: </a:t>
            </a:r>
            <a:r>
              <a:rPr lang="ru-RU" sz="2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Совершенствуйся. </a:t>
            </a:r>
            <a:r>
              <a:rPr lang="ru-RU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Всегда ищи новые пути мотивации.</a:t>
            </a:r>
            <a:endParaRPr lang="ru-RU" sz="2800" b="1" i="1" dirty="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763713" y="5445125"/>
            <a:ext cx="68707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2800" b="1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7342584" cy="3657600"/>
          </a:xfrm>
        </p:spPr>
        <p:txBody>
          <a:bodyPr/>
          <a:lstStyle/>
          <a:p>
            <a:r>
              <a:rPr lang="ru-RU" dirty="0" smtClean="0"/>
              <a:t>Постоянный поиск</a:t>
            </a:r>
          </a:p>
          <a:p>
            <a:r>
              <a:rPr lang="ru-RU" dirty="0" smtClean="0"/>
              <a:t>Поток</a:t>
            </a:r>
          </a:p>
          <a:p>
            <a:r>
              <a:rPr lang="ru-RU" dirty="0" smtClean="0"/>
              <a:t>Узнавай себя – развивай команду.</a:t>
            </a:r>
          </a:p>
          <a:p>
            <a:endParaRPr lang="ru-RU" dirty="0"/>
          </a:p>
          <a:p>
            <a:pPr>
              <a:buNone/>
            </a:pP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6093296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Совершенство складывается из мелочей.</a:t>
            </a:r>
            <a:endParaRPr lang="uk-UA" i="1" dirty="0"/>
          </a:p>
          <a:p>
            <a:pPr algn="r"/>
            <a:r>
              <a:rPr lang="ru-RU" i="1" dirty="0"/>
              <a:t>Микеланджело </a:t>
            </a:r>
            <a:endParaRPr lang="uk-UA" i="1" dirty="0"/>
          </a:p>
          <a:p>
            <a:endParaRPr lang="uk-U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4312"/>
          </a:xfrm>
        </p:spPr>
        <p:txBody>
          <a:bodyPr/>
          <a:lstStyle/>
          <a:p>
            <a:r>
              <a:rPr lang="ru-RU" sz="2800" dirty="0" smtClean="0"/>
              <a:t>Обратная связь</a:t>
            </a:r>
            <a:endParaRPr lang="ru-RU" sz="2800" dirty="0" smtClean="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763713" y="5445125"/>
            <a:ext cx="68707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2800" b="1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7342584" cy="3657600"/>
          </a:xfrm>
        </p:spPr>
        <p:txBody>
          <a:bodyPr/>
          <a:lstStyle/>
          <a:p>
            <a:r>
              <a:rPr lang="ru-RU" dirty="0" smtClean="0"/>
              <a:t>Что было полезно для меня?</a:t>
            </a:r>
            <a:endParaRPr lang="uk-UA" dirty="0"/>
          </a:p>
          <a:p>
            <a:r>
              <a:rPr lang="ru-RU" dirty="0" smtClean="0"/>
              <a:t>Что я смогу применить в своей команде?</a:t>
            </a:r>
            <a:endParaRPr lang="uk-U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3" name="Rectangle 5"/>
          <p:cNvSpPr>
            <a:spLocks noGrp="1" noChangeArrowheads="1"/>
          </p:cNvSpPr>
          <p:nvPr>
            <p:ph type="title"/>
          </p:nvPr>
        </p:nvSpPr>
        <p:spPr>
          <a:xfrm>
            <a:off x="2339752" y="4653136"/>
            <a:ext cx="5903913" cy="1008062"/>
          </a:xfrm>
        </p:spPr>
        <p:txBody>
          <a:bodyPr/>
          <a:lstStyle/>
          <a:p>
            <a:r>
              <a:rPr lang="ru-RU" sz="1800" dirty="0" smtClean="0"/>
              <a:t>067 509 69 19</a:t>
            </a:r>
            <a:br>
              <a:rPr lang="ru-RU" sz="1800" dirty="0" smtClean="0"/>
            </a:br>
            <a:r>
              <a:rPr lang="en-US" sz="1800" b="1" dirty="0" smtClean="0">
                <a:hlinkClick r:id="rId2"/>
              </a:rPr>
              <a:t>mt@x-tend.com.ua</a:t>
            </a:r>
            <a:r>
              <a:rPr lang="en-US" sz="1800" b="1" dirty="0" smtClean="0"/>
              <a:t>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Мария </a:t>
            </a:r>
            <a:r>
              <a:rPr lang="ru-RU" sz="1800" dirty="0" smtClean="0"/>
              <a:t>Терехова</a:t>
            </a:r>
            <a:r>
              <a:rPr lang="en-US" sz="1800" dirty="0" smtClean="0"/>
              <a:t> – </a:t>
            </a:r>
            <a:r>
              <a:rPr lang="ru-RU" sz="1800" dirty="0" smtClean="0"/>
              <a:t>учредитель </a:t>
            </a:r>
            <a:r>
              <a:rPr lang="en-US" sz="1800" dirty="0" smtClean="0"/>
              <a:t>X-tend Group</a:t>
            </a:r>
            <a:endParaRPr lang="ru-RU" sz="1800" dirty="0"/>
          </a:p>
        </p:txBody>
      </p:sp>
      <p:sp>
        <p:nvSpPr>
          <p:cNvPr id="119817" name="Rectangle 9"/>
          <p:cNvSpPr>
            <a:spLocks noChangeArrowheads="1"/>
          </p:cNvSpPr>
          <p:nvPr/>
        </p:nvSpPr>
        <p:spPr bwMode="auto">
          <a:xfrm>
            <a:off x="1042988" y="549275"/>
            <a:ext cx="590391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/>
          </a:p>
        </p:txBody>
      </p:sp>
      <p:sp>
        <p:nvSpPr>
          <p:cNvPr id="119818" name="Rectangle 10"/>
          <p:cNvSpPr>
            <a:spLocks noChangeArrowheads="1"/>
          </p:cNvSpPr>
          <p:nvPr/>
        </p:nvSpPr>
        <p:spPr bwMode="auto">
          <a:xfrm>
            <a:off x="3348038" y="1628775"/>
            <a:ext cx="5256212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10241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Спасибо за внимание.</a:t>
            </a:r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dirty="0" smtClean="0"/>
              <a:t>Время поощрения!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4312"/>
          </a:xfrm>
        </p:spPr>
        <p:txBody>
          <a:bodyPr/>
          <a:lstStyle/>
          <a:p>
            <a:r>
              <a:rPr lang="ru-RU" sz="2800" b="1" i="1" dirty="0" smtClean="0"/>
              <a:t>Давайте знакомиться</a:t>
            </a:r>
            <a:endParaRPr lang="ru-RU" sz="2800" b="1" i="1" dirty="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763713" y="5445125"/>
            <a:ext cx="68707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2800" b="1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7342584" cy="3657600"/>
          </a:xfrm>
        </p:spPr>
        <p:txBody>
          <a:bodyPr/>
          <a:lstStyle/>
          <a:p>
            <a:r>
              <a:rPr lang="en-US" dirty="0" smtClean="0"/>
              <a:t>Elevator speech</a:t>
            </a:r>
          </a:p>
          <a:p>
            <a:r>
              <a:rPr lang="ru-RU" dirty="0" smtClean="0"/>
              <a:t>Что я хочу получить как результат</a:t>
            </a:r>
            <a:endParaRPr lang="uk-U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4312"/>
          </a:xfrm>
        </p:spPr>
        <p:txBody>
          <a:bodyPr/>
          <a:lstStyle/>
          <a:p>
            <a:r>
              <a:rPr lang="ru-RU" sz="2800" b="1" i="1" dirty="0" smtClean="0"/>
              <a:t>Давайте знакомиться</a:t>
            </a:r>
            <a:endParaRPr lang="ru-RU" sz="2800" b="1" i="1" dirty="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763713" y="5445125"/>
            <a:ext cx="68707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2800" b="1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7342584" cy="3657600"/>
          </a:xfrm>
        </p:spPr>
        <p:txBody>
          <a:bodyPr/>
          <a:lstStyle/>
          <a:p>
            <a:r>
              <a:rPr lang="en-US" dirty="0" smtClean="0"/>
              <a:t>Elevator speech</a:t>
            </a:r>
          </a:p>
          <a:p>
            <a:r>
              <a:rPr lang="ru-RU" dirty="0" smtClean="0"/>
              <a:t>Что я хочу получить как результат</a:t>
            </a:r>
            <a:endParaRPr lang="uk-U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4312"/>
          </a:xfrm>
        </p:spPr>
        <p:txBody>
          <a:bodyPr/>
          <a:lstStyle/>
          <a:p>
            <a:r>
              <a:rPr lang="ru-RU" sz="2800" b="1" i="1" dirty="0" smtClean="0"/>
              <a:t>Мотивация</a:t>
            </a:r>
            <a:endParaRPr lang="ru-RU" sz="2800" b="1" i="1" dirty="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763713" y="5445125"/>
            <a:ext cx="68707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2800" b="1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683568" y="1340768"/>
            <a:ext cx="7342584" cy="3657600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/>
              <a:t>Мотивация</a:t>
            </a:r>
            <a:r>
              <a:rPr lang="ru-RU" sz="2000" dirty="0" smtClean="0"/>
              <a:t> – это совокупность факторов:</a:t>
            </a:r>
          </a:p>
          <a:p>
            <a:pPr>
              <a:buNone/>
            </a:pPr>
            <a:r>
              <a:rPr lang="ru-RU" sz="2000" dirty="0" smtClean="0"/>
              <a:t>потребности, стимулы, ситуационные факторы, которые влияют на поведение человека и его активность.</a:t>
            </a:r>
          </a:p>
          <a:p>
            <a:pPr>
              <a:buNone/>
            </a:pPr>
            <a:r>
              <a:rPr lang="ru-RU" sz="2000" b="1" dirty="0" err="1" smtClean="0"/>
              <a:t>Мотива́ция</a:t>
            </a:r>
            <a:r>
              <a:rPr lang="ru-RU" sz="2000" dirty="0" smtClean="0"/>
              <a:t> (от </a:t>
            </a:r>
            <a:r>
              <a:rPr lang="ru-RU" sz="2000" dirty="0" err="1" smtClean="0">
                <a:hlinkClick r:id="rId2" action="ppaction://hlinkfile" tooltip="Латинский язык"/>
              </a:rPr>
              <a:t>lat</a:t>
            </a:r>
            <a:r>
              <a:rPr lang="ru-RU" sz="2000" dirty="0" smtClean="0"/>
              <a:t>. «</a:t>
            </a:r>
            <a:r>
              <a:rPr lang="ru-RU" sz="2000" dirty="0" err="1" smtClean="0"/>
              <a:t>movere</a:t>
            </a:r>
            <a:r>
              <a:rPr lang="ru-RU" sz="2000" dirty="0" smtClean="0"/>
              <a:t>») — побуждение к действию; динамический процесс физиологического и психологического плана, управляющий поведением человека, определяющий его направленность, организованность, активность и устойчивость; способность человека деятельно удовлетворять свои потребности.</a:t>
            </a:r>
          </a:p>
          <a:p>
            <a:pPr>
              <a:buNone/>
            </a:pPr>
            <a:endParaRPr lang="ru-RU" sz="1800" i="1" dirty="0"/>
          </a:p>
          <a:p>
            <a:pPr algn="r">
              <a:buNone/>
            </a:pPr>
            <a:r>
              <a:rPr lang="ru-RU" sz="1800" i="1" dirty="0" smtClean="0"/>
              <a:t>Мотив – </a:t>
            </a:r>
            <a:r>
              <a:rPr lang="en-US" sz="1800" i="1" dirty="0" err="1" smtClean="0"/>
              <a:t>movere</a:t>
            </a:r>
            <a:r>
              <a:rPr lang="en-US" sz="1800" i="1" dirty="0" smtClean="0"/>
              <a:t> – </a:t>
            </a:r>
            <a:r>
              <a:rPr lang="ru-RU" sz="1800" i="1" dirty="0" smtClean="0"/>
              <a:t>лат. Двигать, подталкивать – причина движения и активности человека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4312"/>
          </a:xfrm>
        </p:spPr>
        <p:txBody>
          <a:bodyPr/>
          <a:lstStyle/>
          <a:p>
            <a:r>
              <a:rPr lang="ru-RU" sz="2800" b="1" i="1" dirty="0" smtClean="0"/>
              <a:t>Факторы мотивации</a:t>
            </a:r>
            <a:endParaRPr lang="ru-RU" sz="2800" b="1" i="1" dirty="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763713" y="5445125"/>
            <a:ext cx="68707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2800" b="1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685800" y="1412776"/>
            <a:ext cx="7342584" cy="3657600"/>
          </a:xfrm>
        </p:spPr>
        <p:txBody>
          <a:bodyPr/>
          <a:lstStyle/>
          <a:p>
            <a:r>
              <a:rPr lang="ru-RU" dirty="0" smtClean="0"/>
              <a:t>Экономические</a:t>
            </a:r>
          </a:p>
          <a:p>
            <a:r>
              <a:rPr lang="ru-RU" dirty="0" smtClean="0"/>
              <a:t>Физические</a:t>
            </a:r>
          </a:p>
          <a:p>
            <a:r>
              <a:rPr lang="ru-RU" dirty="0" smtClean="0"/>
              <a:t>Социальные</a:t>
            </a:r>
          </a:p>
          <a:p>
            <a:r>
              <a:rPr lang="ru-RU" dirty="0" smtClean="0"/>
              <a:t>Статус</a:t>
            </a:r>
          </a:p>
          <a:p>
            <a:r>
              <a:rPr lang="ru-RU" dirty="0" smtClean="0"/>
              <a:t>Процессы, система</a:t>
            </a:r>
          </a:p>
          <a:p>
            <a:r>
              <a:rPr lang="ru-RU" dirty="0" smtClean="0"/>
              <a:t>Безопасность</a:t>
            </a:r>
            <a:endParaRPr lang="uk-U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4312"/>
          </a:xfrm>
        </p:spPr>
        <p:txBody>
          <a:bodyPr/>
          <a:lstStyle/>
          <a:p>
            <a:r>
              <a:rPr lang="ru-RU" sz="2800" b="1" i="1" dirty="0" smtClean="0"/>
              <a:t>Экономические</a:t>
            </a:r>
            <a:endParaRPr lang="ru-RU" sz="2800" b="1" i="1" dirty="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763713" y="5445125"/>
            <a:ext cx="68707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2800" b="1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7342584" cy="36576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Зарплата и доплаты к ней</a:t>
            </a:r>
            <a:endParaRPr lang="uk-UA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Социальные преимущества</a:t>
            </a:r>
            <a:endParaRPr lang="uk-UA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Пенсионные льготы</a:t>
            </a:r>
            <a:endParaRPr lang="uk-UA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Отпуск</a:t>
            </a:r>
            <a:endParaRPr lang="uk-UA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Обучение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оплачиваемое работодателем</a:t>
            </a:r>
            <a:endParaRPr lang="uk-UA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4312"/>
          </a:xfrm>
        </p:spPr>
        <p:txBody>
          <a:bodyPr/>
          <a:lstStyle/>
          <a:p>
            <a:r>
              <a:rPr lang="ru-RU" sz="2800" b="1" i="1" dirty="0" smtClean="0"/>
              <a:t>Физические</a:t>
            </a:r>
            <a:endParaRPr lang="ru-RU" sz="2800" b="1" i="1" dirty="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763713" y="5445125"/>
            <a:ext cx="68707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2800" b="1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7342584" cy="36576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Рабочая обстановка</a:t>
            </a:r>
            <a:endParaRPr lang="uk-UA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Организация труда</a:t>
            </a:r>
            <a:endParaRPr lang="uk-UA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Предписания</a:t>
            </a:r>
            <a:endParaRPr lang="uk-UA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Рабочее место: чистота, освещенность, температура</a:t>
            </a:r>
            <a:endParaRPr lang="uk-UA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1329</TotalTime>
  <Words>724</Words>
  <Application>Microsoft Office PowerPoint</Application>
  <PresentationFormat>Экран (4:3)</PresentationFormat>
  <Paragraphs>171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6" baseType="lpstr">
      <vt:lpstr>Times New Roman</vt:lpstr>
      <vt:lpstr>Comic Sans MS</vt:lpstr>
      <vt:lpstr>Arial</vt:lpstr>
      <vt:lpstr>Пастель</vt:lpstr>
      <vt:lpstr>8 рецептов мотивации </vt:lpstr>
      <vt:lpstr>Спикер</vt:lpstr>
      <vt:lpstr>Правила и график</vt:lpstr>
      <vt:lpstr>Давайте знакомиться</vt:lpstr>
      <vt:lpstr>Давайте знакомиться</vt:lpstr>
      <vt:lpstr>Мотивация</vt:lpstr>
      <vt:lpstr>Факторы мотивации</vt:lpstr>
      <vt:lpstr>Экономические</vt:lpstr>
      <vt:lpstr>Физические</vt:lpstr>
      <vt:lpstr>Социальные</vt:lpstr>
      <vt:lpstr>Статус, признание</vt:lpstr>
      <vt:lpstr>Процессы, система</vt:lpstr>
      <vt:lpstr>Безопасность</vt:lpstr>
      <vt:lpstr>Мотивы </vt:lpstr>
      <vt:lpstr>Негативная мотивация </vt:lpstr>
      <vt:lpstr>Рецепт 1: Мотивируй себя.              Начни с себя. </vt:lpstr>
      <vt:lpstr>Слайд 17</vt:lpstr>
      <vt:lpstr>Рецепт 2: Знай своих людей! </vt:lpstr>
      <vt:lpstr>Рецепт 2: Знай своих людей! Упражнение в парах  </vt:lpstr>
      <vt:lpstr>Рецепт 3: Ищи людей с общими ценностями!</vt:lpstr>
      <vt:lpstr>Рецепт 4: Создавай видение. Вдохновляй людей.</vt:lpstr>
      <vt:lpstr>Рецепт 5: Достигай успеха.                 Дели его с командой.</vt:lpstr>
      <vt:lpstr>Стимулирование и мотивация</vt:lpstr>
      <vt:lpstr>Стимулирование и мотивация</vt:lpstr>
      <vt:lpstr>Оптимум мотивации </vt:lpstr>
      <vt:lpstr>Рецепт 6: Давай расти людям!          Поощряй успехи.</vt:lpstr>
      <vt:lpstr>Рецепт 6: Давай расти людям!          Поощряй успехи.</vt:lpstr>
      <vt:lpstr>Рецепт 7: Верь в людей!</vt:lpstr>
      <vt:lpstr>Заголовок</vt:lpstr>
      <vt:lpstr>Рецепт 8: Совершенствуйся. Всегда ищи новые пути мотивации.</vt:lpstr>
      <vt:lpstr>Обратная связь</vt:lpstr>
      <vt:lpstr>067 509 69 19 mt@x-tend.com.ua  Мария Терехова – учредитель X-tend Group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Mariya Terekhova</dc:creator>
  <cp:lastModifiedBy>mariyat</cp:lastModifiedBy>
  <cp:revision>171</cp:revision>
  <dcterms:created xsi:type="dcterms:W3CDTF">1601-01-01T00:00:00Z</dcterms:created>
  <dcterms:modified xsi:type="dcterms:W3CDTF">2011-10-01T07:19:35Z</dcterms:modified>
</cp:coreProperties>
</file>